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7D3DF-ADC1-4EBC-8BBF-3BF63F2CEA26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DC432-B8F2-43CF-A96D-467B75B90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898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7D3DF-ADC1-4EBC-8BBF-3BF63F2CEA26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DC432-B8F2-43CF-A96D-467B75B90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86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7D3DF-ADC1-4EBC-8BBF-3BF63F2CEA26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DC432-B8F2-43CF-A96D-467B75B90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548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7D3DF-ADC1-4EBC-8BBF-3BF63F2CEA26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DC432-B8F2-43CF-A96D-467B75B90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17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7D3DF-ADC1-4EBC-8BBF-3BF63F2CEA26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DC432-B8F2-43CF-A96D-467B75B90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035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7D3DF-ADC1-4EBC-8BBF-3BF63F2CEA26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DC432-B8F2-43CF-A96D-467B75B90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093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7D3DF-ADC1-4EBC-8BBF-3BF63F2CEA26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DC432-B8F2-43CF-A96D-467B75B90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922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7D3DF-ADC1-4EBC-8BBF-3BF63F2CEA26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DC432-B8F2-43CF-A96D-467B75B90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361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7D3DF-ADC1-4EBC-8BBF-3BF63F2CEA26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DC432-B8F2-43CF-A96D-467B75B90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63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7D3DF-ADC1-4EBC-8BBF-3BF63F2CEA26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DC432-B8F2-43CF-A96D-467B75B90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273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7D3DF-ADC1-4EBC-8BBF-3BF63F2CEA26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DC432-B8F2-43CF-A96D-467B75B90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07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7D3DF-ADC1-4EBC-8BBF-3BF63F2CEA26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DC432-B8F2-43CF-A96D-467B75B90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67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Area of Circles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278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 Up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6014"/>
            <a:ext cx="9545608" cy="1957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8761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79437"/>
                <a:ext cx="8229600" cy="5897563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 smtClean="0"/>
                  <a:t>The formula for the area of a circle is </a:t>
                </a:r>
                <a:r>
                  <a:rPr lang="en-US" i="1" dirty="0"/>
                  <a:t>A </a:t>
                </a:r>
                <a:r>
                  <a:rPr lang="en-US" dirty="0"/>
                  <a:t>= π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.</a:t>
                </a:r>
              </a:p>
              <a:p>
                <a:r>
                  <a:rPr lang="en-US" dirty="0" smtClean="0"/>
                  <a:t>To </a:t>
                </a:r>
                <a:r>
                  <a:rPr lang="en-US" dirty="0"/>
                  <a:t>find the area when the diameter of a circle is given, it </a:t>
                </a:r>
                <a:r>
                  <a:rPr lang="en-US" dirty="0" smtClean="0"/>
                  <a:t>is necessary </a:t>
                </a:r>
                <a:r>
                  <a:rPr lang="en-US" dirty="0"/>
                  <a:t>to find the radius of the circle before using </a:t>
                </a:r>
                <a:r>
                  <a:rPr lang="en-US" dirty="0" smtClean="0"/>
                  <a:t>the area </a:t>
                </a:r>
                <a:r>
                  <a:rPr lang="en-US" dirty="0"/>
                  <a:t>formula.</a:t>
                </a:r>
              </a:p>
              <a:p>
                <a:r>
                  <a:rPr lang="en-US" dirty="0" smtClean="0"/>
                  <a:t>The </a:t>
                </a:r>
                <a:r>
                  <a:rPr lang="en-US" dirty="0"/>
                  <a:t>diameter is twice the radius, so to find the radius </a:t>
                </a:r>
                <a:r>
                  <a:rPr lang="en-US" dirty="0" smtClean="0"/>
                  <a:t>from the </a:t>
                </a:r>
                <a:r>
                  <a:rPr lang="en-US" dirty="0"/>
                  <a:t>diameter, divide by 2.</a:t>
                </a:r>
              </a:p>
              <a:p>
                <a:r>
                  <a:rPr lang="en-US" dirty="0" smtClean="0"/>
                  <a:t>If </a:t>
                </a:r>
                <a:r>
                  <a:rPr lang="en-US" dirty="0"/>
                  <a:t>an approximation of π such as 3.14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22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is used to </a:t>
                </a:r>
                <a:r>
                  <a:rPr lang="en-US" dirty="0" smtClean="0"/>
                  <a:t>find the </a:t>
                </a:r>
                <a:r>
                  <a:rPr lang="en-US" dirty="0"/>
                  <a:t>area of a circle, the computed area is also </a:t>
                </a:r>
                <a:r>
                  <a:rPr lang="en-US" dirty="0" smtClean="0"/>
                  <a:t>an approximation</a:t>
                </a:r>
                <a:r>
                  <a:rPr lang="en-US" dirty="0"/>
                  <a:t>.</a:t>
                </a:r>
              </a:p>
              <a:p>
                <a:r>
                  <a:rPr lang="en-US" dirty="0" smtClean="0"/>
                  <a:t>To </a:t>
                </a:r>
                <a:r>
                  <a:rPr lang="en-US" dirty="0"/>
                  <a:t>find the area of a part of a circle, multiply the area </a:t>
                </a:r>
                <a:r>
                  <a:rPr lang="en-US" dirty="0" smtClean="0"/>
                  <a:t>of the </a:t>
                </a:r>
                <a:r>
                  <a:rPr lang="en-US" dirty="0"/>
                  <a:t>whole circle by the fractional part.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79437"/>
                <a:ext cx="8229600" cy="5897563"/>
              </a:xfrm>
              <a:blipFill rotWithShape="1">
                <a:blip r:embed="rId2"/>
                <a:stretch>
                  <a:fillRect l="-1481" t="-1240" r="-2370" b="-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1568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7562"/>
          </a:xfrm>
        </p:spPr>
        <p:txBody>
          <a:bodyPr/>
          <a:lstStyle/>
          <a:p>
            <a:r>
              <a:rPr lang="en-US" dirty="0"/>
              <a:t>Trinity draws a circle </a:t>
            </a:r>
            <a:r>
              <a:rPr lang="en-US" dirty="0" smtClean="0"/>
              <a:t>that has a radius </a:t>
            </a:r>
            <a:r>
              <a:rPr lang="en-US" dirty="0"/>
              <a:t>of 7 cm. </a:t>
            </a:r>
            <a:r>
              <a:rPr lang="en-US" dirty="0" smtClean="0"/>
              <a:t> Ashley </a:t>
            </a:r>
            <a:r>
              <a:rPr lang="en-US" dirty="0"/>
              <a:t>draws </a:t>
            </a:r>
            <a:r>
              <a:rPr lang="en-US" dirty="0" smtClean="0"/>
              <a:t>a circle </a:t>
            </a:r>
            <a:r>
              <a:rPr lang="en-US" dirty="0"/>
              <a:t>that has a diameter </a:t>
            </a:r>
            <a:r>
              <a:rPr lang="en-US" dirty="0" smtClean="0"/>
              <a:t>of 12 cm.  Which </a:t>
            </a:r>
            <a:r>
              <a:rPr lang="en-US" dirty="0"/>
              <a:t>circle has the greater </a:t>
            </a:r>
            <a:r>
              <a:rPr lang="en-US" dirty="0" smtClean="0"/>
              <a:t>area?  How </a:t>
            </a:r>
            <a:r>
              <a:rPr lang="en-US" dirty="0"/>
              <a:t>much greater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77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78562"/>
          </a:xfrm>
        </p:spPr>
        <p:txBody>
          <a:bodyPr/>
          <a:lstStyle/>
          <a:p>
            <a:r>
              <a:rPr lang="en-US" dirty="0" smtClean="0"/>
              <a:t>How could you </a:t>
            </a:r>
            <a:r>
              <a:rPr lang="en-US" dirty="0"/>
              <a:t>find the area of </a:t>
            </a:r>
            <a:r>
              <a:rPr lang="en-US" dirty="0" smtClean="0"/>
              <a:t>a semicircle </a:t>
            </a:r>
            <a:r>
              <a:rPr lang="en-US" dirty="0"/>
              <a:t>and the area of </a:t>
            </a:r>
            <a:r>
              <a:rPr lang="en-US" dirty="0" smtClean="0"/>
              <a:t>a quarter circle?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Multiply the area of the </a:t>
            </a:r>
            <a:r>
              <a:rPr lang="en-US" dirty="0"/>
              <a:t>full circle by one-half to </a:t>
            </a:r>
            <a:r>
              <a:rPr lang="en-US" dirty="0" smtClean="0"/>
              <a:t>find the </a:t>
            </a:r>
            <a:r>
              <a:rPr lang="en-US" dirty="0"/>
              <a:t>area of the semicircle and </a:t>
            </a:r>
            <a:r>
              <a:rPr lang="en-US" dirty="0" smtClean="0"/>
              <a:t>by one-fourth to find </a:t>
            </a:r>
            <a:r>
              <a:rPr lang="en-US" dirty="0"/>
              <a:t>the area of the quarter circle.</a:t>
            </a:r>
          </a:p>
        </p:txBody>
      </p:sp>
    </p:spTree>
    <p:extLst>
      <p:ext uri="{BB962C8B-B14F-4D97-AF65-F5344CB8AC3E}">
        <p14:creationId xmlns:p14="http://schemas.microsoft.com/office/powerpoint/2010/main" val="1269203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54762"/>
          </a:xfrm>
        </p:spPr>
        <p:txBody>
          <a:bodyPr/>
          <a:lstStyle/>
          <a:p>
            <a:r>
              <a:rPr lang="en-US" dirty="0"/>
              <a:t>How do you find the area of </a:t>
            </a:r>
            <a:r>
              <a:rPr lang="en-US" dirty="0" smtClean="0"/>
              <a:t>a circle </a:t>
            </a:r>
            <a:r>
              <a:rPr lang="en-US" dirty="0"/>
              <a:t>when its diameter is given?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You </a:t>
            </a:r>
            <a:r>
              <a:rPr lang="en-US" dirty="0"/>
              <a:t>must </a:t>
            </a:r>
            <a:r>
              <a:rPr lang="en-US" dirty="0" smtClean="0"/>
              <a:t>first divide </a:t>
            </a:r>
            <a:r>
              <a:rPr lang="en-US" dirty="0"/>
              <a:t>the </a:t>
            </a:r>
            <a:r>
              <a:rPr lang="en-US" dirty="0" smtClean="0"/>
              <a:t>diameter by </a:t>
            </a:r>
            <a:r>
              <a:rPr lang="en-US" dirty="0"/>
              <a:t>2 in order to determine </a:t>
            </a:r>
            <a:r>
              <a:rPr lang="en-US" dirty="0" smtClean="0"/>
              <a:t>the radius </a:t>
            </a:r>
            <a:r>
              <a:rPr lang="en-US" dirty="0"/>
              <a:t>of the circle; then </a:t>
            </a:r>
            <a:r>
              <a:rPr lang="en-US" dirty="0" smtClean="0"/>
              <a:t>you square </a:t>
            </a:r>
            <a:r>
              <a:rPr lang="en-US" dirty="0"/>
              <a:t>the radius and multiply </a:t>
            </a:r>
            <a:r>
              <a:rPr lang="en-US" dirty="0" smtClean="0"/>
              <a:t>by π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69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613" y="4457699"/>
            <a:ext cx="2390775" cy="249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14400"/>
            <a:ext cx="8229600" cy="6354762"/>
          </a:xfrm>
        </p:spPr>
        <p:txBody>
          <a:bodyPr/>
          <a:lstStyle/>
          <a:p>
            <a:r>
              <a:rPr lang="en-US" dirty="0"/>
              <a:t>A remodeling project calls </a:t>
            </a:r>
            <a:r>
              <a:rPr lang="en-US" dirty="0" smtClean="0"/>
              <a:t>for sanding a </a:t>
            </a:r>
            <a:r>
              <a:rPr lang="en-US" dirty="0"/>
              <a:t>chair with a disk </a:t>
            </a:r>
            <a:r>
              <a:rPr lang="en-US" dirty="0" smtClean="0"/>
              <a:t>sander.  The sanding disk </a:t>
            </a:r>
            <a:r>
              <a:rPr lang="en-US" dirty="0"/>
              <a:t>used on </a:t>
            </a:r>
            <a:r>
              <a:rPr lang="en-US" dirty="0" smtClean="0"/>
              <a:t>the sander </a:t>
            </a:r>
            <a:r>
              <a:rPr lang="en-US" dirty="0"/>
              <a:t>has a radius </a:t>
            </a:r>
            <a:r>
              <a:rPr lang="en-US" dirty="0" smtClean="0"/>
              <a:t>of 4.5 </a:t>
            </a:r>
            <a:r>
              <a:rPr lang="en-US" dirty="0"/>
              <a:t>inches.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Find </a:t>
            </a:r>
            <a:r>
              <a:rPr lang="en-US" dirty="0"/>
              <a:t>the area of the disk.</a:t>
            </a:r>
            <a:br>
              <a:rPr lang="en-US" dirty="0"/>
            </a:br>
            <a:r>
              <a:rPr lang="en-US" dirty="0"/>
              <a:t>Use 3.14 for </a:t>
            </a:r>
            <a:r>
              <a:rPr lang="el-GR" dirty="0"/>
              <a:t>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774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6126162"/>
          </a:xfrm>
        </p:spPr>
        <p:txBody>
          <a:bodyPr/>
          <a:lstStyle/>
          <a:p>
            <a:r>
              <a:rPr lang="en-US" dirty="0"/>
              <a:t>What does it mean to solve </a:t>
            </a:r>
            <a:r>
              <a:rPr lang="en-US" i="1" dirty="0"/>
              <a:t>C </a:t>
            </a:r>
            <a:r>
              <a:rPr lang="en-US" dirty="0"/>
              <a:t>= 2π</a:t>
            </a:r>
            <a:r>
              <a:rPr lang="en-US" i="1" dirty="0"/>
              <a:t>r </a:t>
            </a:r>
            <a:r>
              <a:rPr lang="en-US" dirty="0"/>
              <a:t>for </a:t>
            </a:r>
            <a:r>
              <a:rPr lang="en-US" i="1" dirty="0" smtClean="0"/>
              <a:t>r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It </a:t>
            </a:r>
            <a:r>
              <a:rPr lang="en-US" dirty="0"/>
              <a:t>means to get </a:t>
            </a:r>
            <a:r>
              <a:rPr lang="en-US" i="1" dirty="0"/>
              <a:t>r </a:t>
            </a:r>
            <a:r>
              <a:rPr lang="en-US" dirty="0"/>
              <a:t>on one side of </a:t>
            </a:r>
            <a:r>
              <a:rPr lang="en-US" dirty="0" smtClean="0"/>
              <a:t>the equation; the </a:t>
            </a:r>
            <a:r>
              <a:rPr lang="en-US" dirty="0"/>
              <a:t>expression on the other side can then be substituted for </a:t>
            </a:r>
            <a:r>
              <a:rPr lang="en-US" i="1" dirty="0"/>
              <a:t>r </a:t>
            </a:r>
            <a:r>
              <a:rPr lang="en-US" dirty="0"/>
              <a:t>in the next step.</a:t>
            </a:r>
          </a:p>
        </p:txBody>
      </p:sp>
    </p:spTree>
    <p:extLst>
      <p:ext uri="{BB962C8B-B14F-4D97-AF65-F5344CB8AC3E}">
        <p14:creationId xmlns:p14="http://schemas.microsoft.com/office/powerpoint/2010/main" val="1115819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6354762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How do you find the square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𝐶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den>
                    </m:f>
                  </m:oMath>
                </a14:m>
                <a:r>
                  <a:rPr lang="en-US" dirty="0" smtClean="0"/>
                  <a:t>?</a:t>
                </a:r>
                <a:r>
                  <a:rPr lang="en-US" dirty="0"/>
                  <a:t/>
                </a:r>
                <a:br>
                  <a:rPr lang="en-US" dirty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>Square </a:t>
                </a:r>
                <a:r>
                  <a:rPr lang="en-US" dirty="0"/>
                  <a:t>both the numerator </a:t>
                </a:r>
                <a:r>
                  <a:rPr lang="en-US" dirty="0" smtClean="0"/>
                  <a:t>and denominator</a:t>
                </a:r>
                <a:r>
                  <a:rPr lang="en-US" dirty="0"/>
                  <a:t>, </a:t>
                </a:r>
                <a:r>
                  <a:rPr lang="en-US" dirty="0" smtClean="0"/>
                  <a:t>being sure </a:t>
                </a:r>
                <a:r>
                  <a:rPr lang="en-US" dirty="0"/>
                  <a:t>to square both factors in the denominator</a:t>
                </a:r>
                <a:r>
                  <a:rPr lang="en-US" dirty="0" smtClean="0"/>
                  <a:t>:</a:t>
                </a:r>
                <a:br>
                  <a:rPr lang="en-US" dirty="0" smtClean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𝐶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6354762"/>
              </a:xfrm>
              <a:blipFill rotWithShape="1">
                <a:blip r:embed="rId2"/>
                <a:stretch>
                  <a:fillRect l="-1630" r="-3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7540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54762"/>
          </a:xfrm>
        </p:spPr>
        <p:txBody>
          <a:bodyPr/>
          <a:lstStyle/>
          <a:p>
            <a:r>
              <a:rPr lang="en-US" dirty="0"/>
              <a:t>A stained glass window is </a:t>
            </a:r>
            <a:r>
              <a:rPr lang="en-US" dirty="0" smtClean="0"/>
              <a:t>shaped like a semicircle</a:t>
            </a:r>
            <a:r>
              <a:rPr lang="en-US" dirty="0"/>
              <a:t>. </a:t>
            </a:r>
            <a:r>
              <a:rPr lang="en-US" dirty="0" smtClean="0"/>
              <a:t> The </a:t>
            </a:r>
            <a:r>
              <a:rPr lang="en-US" dirty="0"/>
              <a:t>bottom </a:t>
            </a:r>
            <a:r>
              <a:rPr lang="en-US" dirty="0" smtClean="0"/>
              <a:t>edge of </a:t>
            </a:r>
            <a:r>
              <a:rPr lang="en-US" dirty="0"/>
              <a:t>the </a:t>
            </a:r>
            <a:r>
              <a:rPr lang="en-US" dirty="0" smtClean="0"/>
              <a:t>window is </a:t>
            </a:r>
            <a:r>
              <a:rPr lang="en-US" dirty="0"/>
              <a:t>36 inches </a:t>
            </a:r>
            <a:r>
              <a:rPr lang="en-US" dirty="0" smtClean="0"/>
              <a:t>long.  What </a:t>
            </a:r>
            <a:r>
              <a:rPr lang="en-US" dirty="0"/>
              <a:t>is the area of </a:t>
            </a:r>
            <a:r>
              <a:rPr lang="en-US" dirty="0" smtClean="0"/>
              <a:t>the stained glass </a:t>
            </a:r>
            <a:r>
              <a:rPr lang="en-US" dirty="0"/>
              <a:t>window? </a:t>
            </a:r>
            <a:r>
              <a:rPr lang="en-US" dirty="0" smtClean="0"/>
              <a:t> Round </a:t>
            </a:r>
            <a:r>
              <a:rPr lang="en-US" dirty="0"/>
              <a:t>your </a:t>
            </a:r>
            <a:r>
              <a:rPr lang="en-US" dirty="0" smtClean="0"/>
              <a:t>answer to </a:t>
            </a:r>
            <a:r>
              <a:rPr lang="en-US" dirty="0"/>
              <a:t>the nearest hundredth.</a:t>
            </a:r>
          </a:p>
        </p:txBody>
      </p:sp>
    </p:spTree>
    <p:extLst>
      <p:ext uri="{BB962C8B-B14F-4D97-AF65-F5344CB8AC3E}">
        <p14:creationId xmlns:p14="http://schemas.microsoft.com/office/powerpoint/2010/main" val="2038956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54762"/>
          </a:xfrm>
        </p:spPr>
        <p:txBody>
          <a:bodyPr>
            <a:normAutofit/>
          </a:bodyPr>
          <a:lstStyle/>
          <a:p>
            <a:r>
              <a:rPr lang="en-US" dirty="0"/>
              <a:t>The sides of a square field </a:t>
            </a:r>
            <a:r>
              <a:rPr lang="en-US" dirty="0" smtClean="0"/>
              <a:t>are 12 meters</a:t>
            </a:r>
            <a:r>
              <a:rPr lang="en-US" dirty="0"/>
              <a:t>. </a:t>
            </a:r>
            <a:r>
              <a:rPr lang="en-US" dirty="0" smtClean="0"/>
              <a:t> A </a:t>
            </a:r>
            <a:r>
              <a:rPr lang="en-US" dirty="0"/>
              <a:t>sprinkler in the center </a:t>
            </a:r>
            <a:r>
              <a:rPr lang="en-US" dirty="0" smtClean="0"/>
              <a:t>of the field </a:t>
            </a:r>
            <a:r>
              <a:rPr lang="en-US" dirty="0"/>
              <a:t>sprays a circular area with </a:t>
            </a:r>
            <a:r>
              <a:rPr lang="en-US" dirty="0" smtClean="0"/>
              <a:t>a diameter that </a:t>
            </a:r>
            <a:r>
              <a:rPr lang="en-US" dirty="0"/>
              <a:t>corresponds to a side </a:t>
            </a:r>
            <a:r>
              <a:rPr lang="en-US" dirty="0" smtClean="0"/>
              <a:t>of the field.  How </a:t>
            </a:r>
            <a:r>
              <a:rPr lang="en-US" dirty="0"/>
              <a:t>much of </a:t>
            </a:r>
            <a:r>
              <a:rPr lang="en-US" dirty="0" smtClean="0"/>
              <a:t>the field </a:t>
            </a:r>
            <a:r>
              <a:rPr lang="en-US" dirty="0"/>
              <a:t>is </a:t>
            </a:r>
            <a:r>
              <a:rPr lang="en-US" b="1" dirty="0"/>
              <a:t>not </a:t>
            </a:r>
            <a:r>
              <a:rPr lang="en-US" dirty="0"/>
              <a:t>reached </a:t>
            </a:r>
            <a:r>
              <a:rPr lang="en-US" dirty="0" smtClean="0"/>
              <a:t>by the sprinkler</a:t>
            </a:r>
            <a:r>
              <a:rPr lang="en-US" dirty="0"/>
              <a:t>? </a:t>
            </a:r>
            <a:r>
              <a:rPr lang="en-US" dirty="0" smtClean="0"/>
              <a:t> Round </a:t>
            </a:r>
            <a:r>
              <a:rPr lang="en-US" dirty="0"/>
              <a:t>your answer </a:t>
            </a:r>
            <a:r>
              <a:rPr lang="en-US" dirty="0" smtClean="0"/>
              <a:t>to the nearest </a:t>
            </a:r>
            <a:r>
              <a:rPr lang="en-US" dirty="0"/>
              <a:t>hundredth.</a:t>
            </a:r>
          </a:p>
        </p:txBody>
      </p:sp>
    </p:spTree>
    <p:extLst>
      <p:ext uri="{BB962C8B-B14F-4D97-AF65-F5344CB8AC3E}">
        <p14:creationId xmlns:p14="http://schemas.microsoft.com/office/powerpoint/2010/main" val="1445088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bear was seen near a </a:t>
            </a:r>
            <a:r>
              <a:rPr lang="en-US" dirty="0" smtClean="0"/>
              <a:t>campground.  Searchers were dispatched </a:t>
            </a:r>
            <a:r>
              <a:rPr lang="en-US" dirty="0"/>
              <a:t>to the region to find the bear.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4837"/>
            <a:ext cx="8229600" cy="513556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lphaLcPeriod"/>
            </a:pPr>
            <a:r>
              <a:rPr lang="en-US" dirty="0" smtClean="0"/>
              <a:t>Assume </a:t>
            </a:r>
            <a:r>
              <a:rPr lang="en-US" dirty="0"/>
              <a:t>the bear can walk in any direction at a rate of 2 miles </a:t>
            </a:r>
            <a:r>
              <a:rPr lang="en-US" dirty="0" smtClean="0"/>
              <a:t>per hour.  </a:t>
            </a:r>
            <a:r>
              <a:rPr lang="en-US" dirty="0"/>
              <a:t>Suppose the bear was last seen 4 hours ago. </a:t>
            </a:r>
            <a:r>
              <a:rPr lang="en-US" dirty="0" smtClean="0"/>
              <a:t> How </a:t>
            </a:r>
            <a:r>
              <a:rPr lang="en-US" dirty="0"/>
              <a:t>large an </a:t>
            </a:r>
            <a:r>
              <a:rPr lang="en-US" dirty="0" smtClean="0"/>
              <a:t>area must </a:t>
            </a:r>
            <a:r>
              <a:rPr lang="en-US" dirty="0"/>
              <a:t>the searchers cover? </a:t>
            </a:r>
            <a:r>
              <a:rPr lang="en-US" dirty="0" smtClean="0"/>
              <a:t> Use </a:t>
            </a:r>
            <a:r>
              <a:rPr lang="en-US" dirty="0"/>
              <a:t>3.14 for </a:t>
            </a:r>
            <a:r>
              <a:rPr lang="en-US" i="1" dirty="0"/>
              <a:t>π</a:t>
            </a:r>
            <a:r>
              <a:rPr lang="en-US" dirty="0"/>
              <a:t>. Round your answer to </a:t>
            </a:r>
            <a:r>
              <a:rPr lang="en-US" dirty="0" smtClean="0"/>
              <a:t>the nearest </a:t>
            </a:r>
            <a:r>
              <a:rPr lang="en-US" dirty="0"/>
              <a:t>square </a:t>
            </a:r>
            <a:r>
              <a:rPr lang="en-US" dirty="0" smtClean="0"/>
              <a:t>mile.</a:t>
            </a:r>
          </a:p>
          <a:p>
            <a:pPr marL="514350" indent="-514350">
              <a:buFont typeface="+mj-lt"/>
              <a:buAutoNum type="alphaLcPeriod"/>
            </a:pPr>
            <a:endParaRPr lang="en-US" dirty="0" smtClean="0"/>
          </a:p>
          <a:p>
            <a:pPr marL="514350" indent="-514350">
              <a:buFont typeface="+mj-lt"/>
              <a:buAutoNum type="alphaLcPeriod"/>
            </a:pPr>
            <a:r>
              <a:rPr lang="en-US" dirty="0" smtClean="0"/>
              <a:t>How </a:t>
            </a:r>
            <a:r>
              <a:rPr lang="en-US" dirty="0"/>
              <a:t>much additional area would the searchers have </a:t>
            </a:r>
            <a:r>
              <a:rPr lang="en-US" dirty="0" smtClean="0"/>
              <a:t>to cover </a:t>
            </a:r>
            <a:r>
              <a:rPr lang="en-US" dirty="0"/>
              <a:t>if the bear were last seen 5 hours ago?</a:t>
            </a:r>
          </a:p>
        </p:txBody>
      </p:sp>
    </p:spTree>
    <p:extLst>
      <p:ext uri="{BB962C8B-B14F-4D97-AF65-F5344CB8AC3E}">
        <p14:creationId xmlns:p14="http://schemas.microsoft.com/office/powerpoint/2010/main" val="4123436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54762"/>
          </a:xfrm>
        </p:spPr>
        <p:txBody>
          <a:bodyPr/>
          <a:lstStyle/>
          <a:p>
            <a:r>
              <a:rPr lang="en-US" dirty="0"/>
              <a:t>The bull’s-eye on a target has </a:t>
            </a:r>
            <a:r>
              <a:rPr lang="en-US" dirty="0" smtClean="0"/>
              <a:t>a diameter </a:t>
            </a:r>
            <a:r>
              <a:rPr lang="en-US" dirty="0"/>
              <a:t>of 3 inches. </a:t>
            </a:r>
            <a:r>
              <a:rPr lang="en-US" dirty="0" smtClean="0"/>
              <a:t> The whole target </a:t>
            </a:r>
            <a:r>
              <a:rPr lang="en-US" dirty="0"/>
              <a:t>has a diameter of 15 </a:t>
            </a:r>
            <a:r>
              <a:rPr lang="en-US" dirty="0" smtClean="0"/>
              <a:t>inches.  What part </a:t>
            </a:r>
            <a:r>
              <a:rPr lang="en-US" dirty="0"/>
              <a:t>of the whole target </a:t>
            </a:r>
            <a:r>
              <a:rPr lang="en-US" dirty="0" smtClean="0"/>
              <a:t>is the </a:t>
            </a:r>
            <a:r>
              <a:rPr lang="en-US" dirty="0"/>
              <a:t>bull’s-eye? </a:t>
            </a:r>
            <a:r>
              <a:rPr lang="en-US" dirty="0" smtClean="0"/>
              <a:t> Explain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1411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/>
          <a:lstStyle/>
          <a:p>
            <a:r>
              <a:rPr lang="en-US" dirty="0" smtClean="0"/>
              <a:t>Exit Ticket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6324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For 1–3, find the area of each </a:t>
            </a:r>
            <a:r>
              <a:rPr lang="en-US" b="1" dirty="0" smtClean="0"/>
              <a:t>circle.  Use </a:t>
            </a:r>
            <a:r>
              <a:rPr lang="en-US" b="1" dirty="0"/>
              <a:t>3.14 for π. </a:t>
            </a:r>
            <a:r>
              <a:rPr lang="en-US" b="1" dirty="0" smtClean="0"/>
              <a:t> Round </a:t>
            </a:r>
            <a:r>
              <a:rPr lang="en-US" b="1" dirty="0"/>
              <a:t>to </a:t>
            </a:r>
            <a:r>
              <a:rPr lang="en-US" b="1" dirty="0" smtClean="0"/>
              <a:t>the nearest </a:t>
            </a:r>
            <a:r>
              <a:rPr lang="en-US" b="1" dirty="0"/>
              <a:t>hundredth if necessary.</a:t>
            </a:r>
          </a:p>
          <a:p>
            <a:pPr marL="0" indent="0">
              <a:buNone/>
            </a:pPr>
            <a:r>
              <a:rPr lang="en-US" b="1" dirty="0"/>
              <a:t>1. </a:t>
            </a:r>
            <a:r>
              <a:rPr lang="en-US" dirty="0"/>
              <a:t>a circle with radius 48 mm</a:t>
            </a:r>
          </a:p>
          <a:p>
            <a:pPr marL="0" indent="0">
              <a:buNone/>
            </a:pPr>
            <a:r>
              <a:rPr lang="en-US" b="1" dirty="0"/>
              <a:t>2. </a:t>
            </a:r>
            <a:r>
              <a:rPr lang="en-US" dirty="0"/>
              <a:t>a circle with diameter 8.4 </a:t>
            </a:r>
            <a:r>
              <a:rPr lang="en-US" dirty="0" err="1"/>
              <a:t>ft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3. </a:t>
            </a:r>
            <a:r>
              <a:rPr lang="en-US" dirty="0"/>
              <a:t>a circle with diameter 14 in.</a:t>
            </a:r>
          </a:p>
          <a:p>
            <a:pPr marL="280988" indent="-280988">
              <a:buNone/>
            </a:pPr>
            <a:r>
              <a:rPr lang="en-US" b="1" dirty="0"/>
              <a:t>4. </a:t>
            </a:r>
            <a:r>
              <a:rPr lang="en-US" dirty="0"/>
              <a:t>The diameter of the face-off </a:t>
            </a:r>
            <a:r>
              <a:rPr lang="en-US" dirty="0" smtClean="0"/>
              <a:t>circle on </a:t>
            </a:r>
            <a:r>
              <a:rPr lang="en-US" dirty="0"/>
              <a:t>an ice-hockey rink is 30 </a:t>
            </a:r>
            <a:r>
              <a:rPr lang="en-US" dirty="0" smtClean="0"/>
              <a:t>feet.  Find </a:t>
            </a:r>
            <a:r>
              <a:rPr lang="en-US" dirty="0"/>
              <a:t>its area.</a:t>
            </a:r>
          </a:p>
          <a:p>
            <a:pPr marL="280988" indent="-280988">
              <a:buNone/>
            </a:pPr>
            <a:r>
              <a:rPr lang="en-US" b="1" dirty="0"/>
              <a:t>5. </a:t>
            </a:r>
            <a:r>
              <a:rPr lang="en-US" dirty="0"/>
              <a:t>A circle has a circumference of </a:t>
            </a:r>
            <a:r>
              <a:rPr lang="en-US" dirty="0" smtClean="0"/>
              <a:t>16π yards</a:t>
            </a:r>
            <a:r>
              <a:rPr lang="en-US" dirty="0"/>
              <a:t>. </a:t>
            </a:r>
            <a:r>
              <a:rPr lang="en-US" dirty="0" smtClean="0"/>
              <a:t> Find </a:t>
            </a:r>
            <a:r>
              <a:rPr lang="en-US" dirty="0"/>
              <a:t>the area in terms </a:t>
            </a:r>
            <a:r>
              <a:rPr lang="en-US" dirty="0" smtClean="0"/>
              <a:t>of π</a:t>
            </a:r>
            <a:r>
              <a:rPr lang="en-US" dirty="0"/>
              <a:t>.</a:t>
            </a:r>
          </a:p>
          <a:p>
            <a:pPr marL="280988" indent="-280988">
              <a:buNone/>
            </a:pPr>
            <a:r>
              <a:rPr lang="en-US" b="1" dirty="0"/>
              <a:t>6. </a:t>
            </a:r>
            <a:r>
              <a:rPr lang="en-US" dirty="0"/>
              <a:t>The Garcia family bought 400 </a:t>
            </a:r>
            <a:r>
              <a:rPr lang="en-US" dirty="0" smtClean="0"/>
              <a:t>yards of </a:t>
            </a:r>
            <a:r>
              <a:rPr lang="en-US" dirty="0"/>
              <a:t>fencing to enclose a </a:t>
            </a:r>
            <a:r>
              <a:rPr lang="en-US" dirty="0" smtClean="0"/>
              <a:t>circular wildflower </a:t>
            </a:r>
            <a:r>
              <a:rPr lang="en-US" dirty="0"/>
              <a:t>garden. </a:t>
            </a:r>
            <a:r>
              <a:rPr lang="en-US" dirty="0" smtClean="0"/>
              <a:t> They </a:t>
            </a:r>
            <a:r>
              <a:rPr lang="en-US" dirty="0"/>
              <a:t>will use </a:t>
            </a:r>
            <a:r>
              <a:rPr lang="en-US" dirty="0" smtClean="0"/>
              <a:t>all of </a:t>
            </a:r>
            <a:r>
              <a:rPr lang="en-US" dirty="0"/>
              <a:t>the fencing.</a:t>
            </a:r>
          </a:p>
          <a:p>
            <a:pPr marL="0" indent="339725">
              <a:buNone/>
            </a:pPr>
            <a:r>
              <a:rPr lang="en-US" b="1" dirty="0"/>
              <a:t>a. </a:t>
            </a:r>
            <a:r>
              <a:rPr lang="en-US" dirty="0"/>
              <a:t>What is the diameter of </a:t>
            </a:r>
            <a:r>
              <a:rPr lang="en-US" dirty="0" smtClean="0"/>
              <a:t>the garden</a:t>
            </a:r>
            <a:r>
              <a:rPr lang="en-US" dirty="0"/>
              <a:t>?</a:t>
            </a:r>
          </a:p>
          <a:p>
            <a:pPr marL="693738" indent="-354013">
              <a:buNone/>
            </a:pPr>
            <a:r>
              <a:rPr lang="en-US" b="1" dirty="0"/>
              <a:t>b. </a:t>
            </a:r>
            <a:r>
              <a:rPr lang="en-US" dirty="0"/>
              <a:t>Use your answer to part </a:t>
            </a:r>
            <a:r>
              <a:rPr lang="en-US" b="1" dirty="0"/>
              <a:t>a </a:t>
            </a:r>
            <a:r>
              <a:rPr lang="en-US" dirty="0"/>
              <a:t>to </a:t>
            </a:r>
            <a:r>
              <a:rPr lang="en-US" dirty="0" smtClean="0"/>
              <a:t>find the </a:t>
            </a:r>
            <a:r>
              <a:rPr lang="en-US" dirty="0"/>
              <a:t>area enclosed by the fence.</a:t>
            </a:r>
          </a:p>
        </p:txBody>
      </p:sp>
    </p:spTree>
    <p:extLst>
      <p:ext uri="{BB962C8B-B14F-4D97-AF65-F5344CB8AC3E}">
        <p14:creationId xmlns:p14="http://schemas.microsoft.com/office/powerpoint/2010/main" val="989082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603</Words>
  <Application>Microsoft Office PowerPoint</Application>
  <PresentationFormat>On-screen Show (4:3)</PresentationFormat>
  <Paragraphs>30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Area of Circles</vt:lpstr>
      <vt:lpstr>Warm Up</vt:lpstr>
      <vt:lpstr>PowerPoint Presentation</vt:lpstr>
      <vt:lpstr>Trinity draws a circle that has a radius of 7 cm.  Ashley draws a circle that has a diameter of 12 cm.  Which circle has the greater area?  How much greater?</vt:lpstr>
      <vt:lpstr>How could you find the area of a semicircle and the area of a quarter circle?  Multiply the area of the full circle by one-half to find the area of the semicircle and by one-fourth to find the area of the quarter circle.</vt:lpstr>
      <vt:lpstr>How do you find the area of a circle when its diameter is given?   You must first divide the diameter by 2 in order to determine the radius of the circle; then you square the radius and multiply by π.</vt:lpstr>
      <vt:lpstr>A remodeling project calls for sanding a chair with a disk sander.  The sanding disk used on the sander has a radius of 4.5 inches.   Find the area of the disk. Use 3.14 for π</vt:lpstr>
      <vt:lpstr>What does it mean to solve C = 2πr for r?  It means to get r on one side of the equation; the expression on the other side can then be substituted for r in the next step.</vt:lpstr>
      <vt:lpstr>How do you find the square of C/2π?  Square both the numerator and denominator, being sure to square both factors in the denominator: (C/2π)^2=  C^2/(2^2 π^2 )=  C^2/(4π^2 )</vt:lpstr>
      <vt:lpstr>A stained glass window is shaped like a semicircle.  The bottom edge of the window is 36 inches long.  What is the area of the stained glass window?  Round your answer to the nearest hundredth.</vt:lpstr>
      <vt:lpstr>The sides of a square field are 12 meters.  A sprinkler in the center of the field sprays a circular area with a diameter that corresponds to a side of the field.  How much of the field is not reached by the sprinkler?  Round your answer to the nearest hundredth.</vt:lpstr>
      <vt:lpstr>A bear was seen near a campground.  Searchers were dispatched to the region to find the bear.</vt:lpstr>
      <vt:lpstr>The bull’s-eye on a target has a diameter of 3 inches.  The whole target has a diameter of 15 inches.  What part of the whole target is the bull’s-eye?  Explain.</vt:lpstr>
      <vt:lpstr>Exit Ticket</vt:lpstr>
    </vt:vector>
  </TitlesOfParts>
  <Company>Los Angeles Unified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Area of Circles</dc:title>
  <dc:creator>lausd_user</dc:creator>
  <cp:lastModifiedBy>lausd_user</cp:lastModifiedBy>
  <cp:revision>14</cp:revision>
  <dcterms:created xsi:type="dcterms:W3CDTF">2014-07-12T01:43:28Z</dcterms:created>
  <dcterms:modified xsi:type="dcterms:W3CDTF">2014-07-12T03:54:07Z</dcterms:modified>
</cp:coreProperties>
</file>